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handoutMasterIdLst>
    <p:handoutMasterId r:id="rId26"/>
  </p:handoutMasterIdLst>
  <p:sldIdLst>
    <p:sldId id="259" r:id="rId2"/>
    <p:sldId id="281" r:id="rId3"/>
    <p:sldId id="258" r:id="rId4"/>
    <p:sldId id="265" r:id="rId5"/>
    <p:sldId id="266" r:id="rId6"/>
    <p:sldId id="293" r:id="rId7"/>
    <p:sldId id="297" r:id="rId8"/>
    <p:sldId id="298" r:id="rId9"/>
    <p:sldId id="284" r:id="rId10"/>
    <p:sldId id="282" r:id="rId11"/>
    <p:sldId id="286" r:id="rId12"/>
    <p:sldId id="287" r:id="rId13"/>
    <p:sldId id="294" r:id="rId14"/>
    <p:sldId id="291" r:id="rId15"/>
    <p:sldId id="285" r:id="rId16"/>
    <p:sldId id="288" r:id="rId17"/>
    <p:sldId id="289" r:id="rId18"/>
    <p:sldId id="290" r:id="rId19"/>
    <p:sldId id="267" r:id="rId20"/>
    <p:sldId id="268" r:id="rId21"/>
    <p:sldId id="269" r:id="rId22"/>
    <p:sldId id="295" r:id="rId23"/>
    <p:sldId id="296"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81" autoAdjust="0"/>
  </p:normalViewPr>
  <p:slideViewPr>
    <p:cSldViewPr>
      <p:cViewPr>
        <p:scale>
          <a:sx n="71" d="100"/>
          <a:sy n="71" d="100"/>
        </p:scale>
        <p:origin x="-492"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117D5-EBF7-4401-A257-7F53148764ED}" type="datetimeFigureOut">
              <a:rPr lang="es-ES" smtClean="0"/>
              <a:t>23/04/2010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CA7236-0B67-44E7-820D-8D85778331CB}" type="slidenum">
              <a:rPr lang="es-ES" smtClean="0"/>
              <a:t>‹Nº›</a:t>
            </a:fld>
            <a:endParaRPr lang="es-E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020668-4E28-4875-A897-12A6F2CDE625}" type="datetimeFigureOut">
              <a:rPr lang="es-ES" smtClean="0"/>
              <a:t>23/04/2010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362A40-90A0-4508-A47D-88132B9A8A3C}" type="slidenum">
              <a:rPr lang="es-ES" smtClean="0"/>
              <a:t>‹Nº›</a:t>
            </a:fld>
            <a:endParaRPr lang="es-E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encabezado"/>
          <p:cNvSpPr>
            <a:spLocks noGrp="1"/>
          </p:cNvSpPr>
          <p:nvPr>
            <p:ph type="hdr" sz="quarter" idx="10"/>
          </p:nvPr>
        </p:nvSpPr>
        <p:spPr/>
        <p:txBody>
          <a:bodyPr/>
          <a:lstStyle/>
          <a:p>
            <a:endParaRPr lang="es-ES"/>
          </a:p>
        </p:txBody>
      </p:sp>
      <p:sp>
        <p:nvSpPr>
          <p:cNvPr id="5" name="4 Marcador de número de diapositiva"/>
          <p:cNvSpPr>
            <a:spLocks noGrp="1"/>
          </p:cNvSpPr>
          <p:nvPr>
            <p:ph type="sldNum" sz="quarter" idx="11"/>
          </p:nvPr>
        </p:nvSpPr>
        <p:spPr/>
        <p:txBody>
          <a:bodyPr/>
          <a:lstStyle/>
          <a:p>
            <a:fld id="{12362A40-90A0-4508-A47D-88132B9A8A3C}" type="slidenum">
              <a:rPr lang="es-ES" smtClean="0"/>
              <a:t>10</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2362A40-90A0-4508-A47D-88132B9A8A3C}" type="slidenum">
              <a:rPr lang="es-ES" smtClean="0"/>
              <a:t>19</a:t>
            </a:fld>
            <a:endParaRPr lang="es-ES"/>
          </a:p>
        </p:txBody>
      </p:sp>
      <p:sp>
        <p:nvSpPr>
          <p:cNvPr id="5" name="4 Marcador de encabezado"/>
          <p:cNvSpPr>
            <a:spLocks noGrp="1"/>
          </p:cNvSpPr>
          <p:nvPr>
            <p:ph type="hdr" sz="quarter" idx="1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EA47A96-F677-4955-A2E5-CFD944FBE274}" type="datetime1">
              <a:rPr lang="es-ES" smtClean="0"/>
              <a:t>23/04/2010</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B27F92B7-5CC8-48B8-9F19-65CF4E92556A}" type="slidenum">
              <a:rPr lang="es-ES" smtClean="0"/>
              <a:pPr/>
              <a:t>‹Nº›</a:t>
            </a:fld>
            <a:endParaRPr lang="es-ES"/>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7C315B9-A573-40FD-9344-D773910171EC}" type="datetime1">
              <a:rPr lang="es-ES" smtClean="0"/>
              <a:t>23/04/2010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AEA501-DEDE-4BD6-A006-050B9B67DDE3}" type="datetime1">
              <a:rPr lang="es-ES" smtClean="0"/>
              <a:t>23/04/2010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978E649E-0E10-4758-94BB-A8F183C8B76B}" type="datetime1">
              <a:rPr lang="es-ES" smtClean="0"/>
              <a:t>23/04/2010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46CE321-AF52-4076-B53E-DAB4ECFFBE22}" type="datetime1">
              <a:rPr lang="es-ES" smtClean="0"/>
              <a:t>23/04/2010</a:t>
            </a:fld>
            <a:endParaRPr lang="es-ES"/>
          </a:p>
        </p:txBody>
      </p:sp>
      <p:sp>
        <p:nvSpPr>
          <p:cNvPr id="5" name="4 Marcador de pie de página"/>
          <p:cNvSpPr>
            <a:spLocks noGrp="1"/>
          </p:cNvSpPr>
          <p:nvPr>
            <p:ph type="ftr" sz="quarter" idx="11"/>
          </p:nvPr>
        </p:nvSpPr>
        <p:spPr>
          <a:xfrm>
            <a:off x="800100" y="6172200"/>
            <a:ext cx="4000500" cy="457200"/>
          </a:xfrm>
        </p:spPr>
        <p:txBody>
          <a:bodyPr/>
          <a:lstStyle/>
          <a:p>
            <a:endParaRPr lang="es-ES"/>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B27F92B7-5CC8-48B8-9F19-65CF4E92556A}"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9B91C9E-978E-402B-9231-039F67A3E1BA}" type="datetime1">
              <a:rPr lang="es-ES" smtClean="0"/>
              <a:t>23/04/2010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C3B2BF8-7320-4CA6-95EC-B277209D9621}" type="datetime1">
              <a:rPr lang="es-ES" smtClean="0"/>
              <a:t>23/04/2010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EA3A2C3-F0B2-4337-8BF0-E8F4E729CC17}" type="datetime1">
              <a:rPr lang="es-ES" smtClean="0"/>
              <a:t>23/04/2010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C79282-EFED-429A-AABE-E06A029844A8}" type="datetime1">
              <a:rPr lang="es-ES" smtClean="0"/>
              <a:t>23/04/2010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BA1D6F7-7B2D-4C3B-ADA1-786B175F5A44}" type="datetime1">
              <a:rPr lang="es-ES" smtClean="0"/>
              <a:t>23/04/2010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7F92B7-5CC8-48B8-9F19-65CF4E92556A}" type="slidenum">
              <a:rPr lang="es-ES" smtClean="0"/>
              <a:pPr/>
              <a:t>‹Nº›</a:t>
            </a:fld>
            <a:endParaRPr lang="es-ES"/>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972F420-371C-431A-AB38-CB09368F7615}" type="datetime1">
              <a:rPr lang="es-ES" smtClean="0"/>
              <a:t>23/04/2010</a:t>
            </a:fld>
            <a:endParaRPr lang="es-ES"/>
          </a:p>
        </p:txBody>
      </p:sp>
      <p:sp>
        <p:nvSpPr>
          <p:cNvPr id="6" name="5 Marcador de pie de página"/>
          <p:cNvSpPr>
            <a:spLocks noGrp="1"/>
          </p:cNvSpPr>
          <p:nvPr>
            <p:ph type="ftr" sz="quarter" idx="11"/>
          </p:nvPr>
        </p:nvSpPr>
        <p:spPr>
          <a:xfrm>
            <a:off x="914400" y="6172200"/>
            <a:ext cx="3886200" cy="457200"/>
          </a:xfrm>
        </p:spPr>
        <p:txBody>
          <a:bodyPr/>
          <a:lstStyle/>
          <a:p>
            <a:endParaRPr lang="es-ES"/>
          </a:p>
        </p:txBody>
      </p:sp>
      <p:sp>
        <p:nvSpPr>
          <p:cNvPr id="7" name="6 Marcador de número de diapositiva"/>
          <p:cNvSpPr>
            <a:spLocks noGrp="1"/>
          </p:cNvSpPr>
          <p:nvPr>
            <p:ph type="sldNum" sz="quarter" idx="12"/>
          </p:nvPr>
        </p:nvSpPr>
        <p:spPr>
          <a:xfrm>
            <a:off x="146304" y="6208776"/>
            <a:ext cx="457200" cy="457200"/>
          </a:xfrm>
        </p:spPr>
        <p:txBody>
          <a:bodyPr/>
          <a:lstStyle/>
          <a:p>
            <a:fld id="{B27F92B7-5CC8-48B8-9F19-65CF4E92556A}" type="slidenum">
              <a:rPr lang="es-ES" smtClean="0"/>
              <a:pPr/>
              <a:t>‹Nº›</a:t>
            </a:fld>
            <a:endParaRPr lang="es-ES"/>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70DF544-CF10-4A1C-83FA-DA7769CAA939}" type="datetime1">
              <a:rPr lang="es-ES" smtClean="0"/>
              <a:t>23/04/2010</a:t>
            </a:fld>
            <a:endParaRPr lang="es-ES"/>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ES"/>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27F92B7-5CC8-48B8-9F19-65CF4E92556A}"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s.wikipedia.org/wiki/Archivo:Ecuador_Riobamba_ParqueMaldonada.JPG" TargetMode="External"/><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14546" y="2071678"/>
            <a:ext cx="4357718" cy="400110"/>
          </a:xfrm>
          <a:prstGeom prst="rect">
            <a:avLst/>
          </a:prstGeom>
          <a:noFill/>
        </p:spPr>
        <p:txBody>
          <a:bodyPr wrap="square" rtlCol="0">
            <a:spAutoFit/>
          </a:bodyPr>
          <a:lstStyle/>
          <a:p>
            <a:r>
              <a:rPr lang="es-ES" sz="2000" dirty="0" smtClean="0"/>
              <a:t>PROYECTO</a:t>
            </a:r>
            <a:endParaRPr lang="es-ES" sz="2000" dirty="0"/>
          </a:p>
        </p:txBody>
      </p:sp>
      <p:pic>
        <p:nvPicPr>
          <p:cNvPr id="18434" name="Picture 2" descr="http://pizarrasmodernas.wikispaces.com/file/view/logo_invetigacion.jpg"/>
          <p:cNvPicPr>
            <a:picLocks noChangeAspect="1" noChangeArrowheads="1"/>
          </p:cNvPicPr>
          <p:nvPr/>
        </p:nvPicPr>
        <p:blipFill>
          <a:blip r:embed="rId2"/>
          <a:srcRect/>
          <a:stretch>
            <a:fillRect/>
          </a:stretch>
        </p:blipFill>
        <p:spPr bwMode="auto">
          <a:xfrm>
            <a:off x="0" y="0"/>
            <a:ext cx="9144000" cy="650083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3"/>
          <a:srcRect/>
          <a:stretch>
            <a:fillRect/>
          </a:stretch>
        </p:blipFill>
        <p:spPr bwMode="auto">
          <a:xfrm>
            <a:off x="6858016" y="428605"/>
            <a:ext cx="1428750" cy="928694"/>
          </a:xfrm>
          <a:prstGeom prst="rect">
            <a:avLst/>
          </a:prstGeom>
          <a:noFill/>
          <a:ln w="9525">
            <a:noFill/>
            <a:miter lim="800000"/>
            <a:headEnd/>
            <a:tailEnd/>
          </a:ln>
        </p:spPr>
      </p:pic>
      <p:sp>
        <p:nvSpPr>
          <p:cNvPr id="5" name="4 CuadroTexto"/>
          <p:cNvSpPr txBox="1"/>
          <p:nvPr/>
        </p:nvSpPr>
        <p:spPr>
          <a:xfrm>
            <a:off x="1500166" y="1000109"/>
            <a:ext cx="4857784" cy="5632311"/>
          </a:xfrm>
          <a:prstGeom prst="rect">
            <a:avLst/>
          </a:prstGeom>
          <a:noFill/>
        </p:spPr>
        <p:txBody>
          <a:bodyPr wrap="square" rtlCol="0">
            <a:spAutoFit/>
          </a:bodyPr>
          <a:lstStyle/>
          <a:p>
            <a:r>
              <a:rPr lang="es-EC" b="1" dirty="0" smtClean="0"/>
              <a:t>VISIÓN DE FUTURO </a:t>
            </a:r>
            <a:endParaRPr lang="es-ES" dirty="0" smtClean="0"/>
          </a:p>
          <a:p>
            <a:r>
              <a:rPr lang="es-EC" dirty="0" smtClean="0"/>
              <a:t>El Colegio Experimental "Pedro Vicente Maldonado" será una institución líder en educación media de la provincia y región central del país, aplicando un modelo educativo eminentemente práctico y adaptado a las necesidades del entorno, sustentado en recursos humanos capacitados y motivados, con infraestructura y equipamiento óptimo, generando bachilleres creativos, críticos y autónomos que apoyen al desarrollo del país. </a:t>
            </a:r>
            <a:endParaRPr lang="es-ES" dirty="0" smtClean="0"/>
          </a:p>
          <a:p>
            <a:r>
              <a:rPr lang="es-EC" b="1" dirty="0" smtClean="0"/>
              <a:t>VALORES INSTITUCIONALES </a:t>
            </a:r>
            <a:endParaRPr lang="es-ES" dirty="0" smtClean="0"/>
          </a:p>
          <a:p>
            <a:r>
              <a:rPr lang="es-EC" dirty="0" smtClean="0"/>
              <a:t>La conducta de todos y cada uno de los que componen la comunidad </a:t>
            </a:r>
            <a:r>
              <a:rPr lang="es-EC" dirty="0" err="1" smtClean="0"/>
              <a:t>maldonadina</a:t>
            </a:r>
            <a:r>
              <a:rPr lang="es-EC" dirty="0" smtClean="0"/>
              <a:t>, estará sujeta al código de los valores institucionales que se detallan a continuación. </a:t>
            </a:r>
            <a:endParaRPr lang="es-ES" dirty="0" smtClean="0"/>
          </a:p>
          <a:p>
            <a:pPr lvl="0"/>
            <a:r>
              <a:rPr lang="es-EC" dirty="0" smtClean="0"/>
              <a:t>Lealtad con la institución. </a:t>
            </a:r>
            <a:endParaRPr lang="es-ES" dirty="0" smtClean="0"/>
          </a:p>
          <a:p>
            <a:pPr lvl="0"/>
            <a:r>
              <a:rPr lang="es-EC" dirty="0" smtClean="0"/>
              <a:t>Práctica de la justicia en todo momento y en todo lugar. </a:t>
            </a:r>
            <a:endParaRPr lang="es-ES" dirty="0" smtClean="0"/>
          </a:p>
          <a:p>
            <a:pPr lvl="0"/>
            <a:r>
              <a:rPr lang="es-EC" dirty="0" smtClean="0"/>
              <a:t>Respeto y consideración entre todo el personal, contribuyendo a que exista un buen ambiente de trabajo. </a:t>
            </a:r>
            <a:endParaRPr lang="es-ES" dirty="0" smtClean="0"/>
          </a:p>
          <a:p>
            <a:pPr lvl="0"/>
            <a:r>
              <a:rPr lang="es-EC" dirty="0" smtClean="0"/>
              <a:t>Puntualidad en todas las actividades que desarrolla el colegio. </a:t>
            </a:r>
            <a:endParaRPr lang="es-ES" dirty="0" smtClean="0"/>
          </a:p>
          <a:p>
            <a:pPr lvl="0"/>
            <a:endParaRPr lang="es-E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1500166" y="1285860"/>
            <a:ext cx="7333226" cy="3970318"/>
          </a:xfrm>
          <a:prstGeom prst="rect">
            <a:avLst/>
          </a:prstGeom>
          <a:noFill/>
        </p:spPr>
        <p:txBody>
          <a:bodyPr wrap="none" rtlCol="0">
            <a:spAutoFit/>
          </a:bodyPr>
          <a:lstStyle/>
          <a:p>
            <a:r>
              <a:rPr lang="es-ES" dirty="0" smtClean="0">
                <a:solidFill>
                  <a:srgbClr val="FFC000"/>
                </a:solidFill>
              </a:rPr>
              <a:t>PLANTEAMIENTO DEL PROBLEMA</a:t>
            </a:r>
          </a:p>
          <a:p>
            <a:endParaRPr lang="es-ES" dirty="0" smtClean="0">
              <a:solidFill>
                <a:srgbClr val="FFC000"/>
              </a:solidFill>
            </a:endParaRPr>
          </a:p>
          <a:p>
            <a:r>
              <a:rPr lang="es-ES" dirty="0" smtClean="0"/>
              <a:t>El virtual </a:t>
            </a:r>
            <a:r>
              <a:rPr lang="es-ES" dirty="0" err="1" smtClean="0"/>
              <a:t>group</a:t>
            </a:r>
            <a:r>
              <a:rPr lang="es-ES" dirty="0" smtClean="0"/>
              <a:t> correspondiente a expertos  en E-</a:t>
            </a:r>
            <a:r>
              <a:rPr lang="es-ES" dirty="0" err="1" smtClean="0"/>
              <a:t>learning</a:t>
            </a:r>
            <a:endParaRPr lang="es-ES" dirty="0" smtClean="0"/>
          </a:p>
          <a:p>
            <a:r>
              <a:rPr lang="es-ES" dirty="0" smtClean="0"/>
              <a:t>Modulo 5 de FATLA propone el siguiente proyecto titulado</a:t>
            </a:r>
          </a:p>
          <a:p>
            <a:r>
              <a:rPr lang="es-ES" dirty="0" smtClean="0"/>
              <a:t>IMPLEMENTACION DE UN PROGRAMA DE CAPACITACION DOCENTE</a:t>
            </a:r>
          </a:p>
          <a:p>
            <a:r>
              <a:rPr lang="es-ES" dirty="0" smtClean="0"/>
              <a:t>En el colegio  Maldonado en el uso de las </a:t>
            </a:r>
            <a:r>
              <a:rPr lang="es-ES" dirty="0" err="1" smtClean="0"/>
              <a:t>TICs</a:t>
            </a:r>
            <a:r>
              <a:rPr lang="es-ES" dirty="0" smtClean="0"/>
              <a:t> en este caso de las pizarras Electrónicas</a:t>
            </a:r>
          </a:p>
          <a:p>
            <a:endParaRPr lang="es-ES" dirty="0" smtClean="0"/>
          </a:p>
          <a:p>
            <a:r>
              <a:rPr lang="es-ES" dirty="0" smtClean="0"/>
              <a:t>.</a:t>
            </a:r>
          </a:p>
          <a:p>
            <a:endParaRPr lang="es-ES" dirty="0" smtClean="0"/>
          </a:p>
          <a:p>
            <a:endParaRPr lang="es-ES" dirty="0" smtClean="0"/>
          </a:p>
          <a:p>
            <a:r>
              <a:rPr lang="es-ES" dirty="0" smtClean="0"/>
              <a:t> </a:t>
            </a:r>
          </a:p>
          <a:p>
            <a:endParaRPr lang="es-ES" dirty="0" smtClean="0">
              <a:solidFill>
                <a:srgbClr val="FFC000"/>
              </a:solidFill>
            </a:endParaRPr>
          </a:p>
          <a:p>
            <a:endParaRPr lang="es-ES" dirty="0" smtClean="0">
              <a:solidFill>
                <a:srgbClr val="FFC000"/>
              </a:solidFill>
            </a:endParaRPr>
          </a:p>
          <a:p>
            <a:endParaRPr lang="es-ES" dirty="0">
              <a:solidFill>
                <a:srgbClr val="FFC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1428728" y="1785926"/>
            <a:ext cx="3714776" cy="1754326"/>
          </a:xfrm>
          <a:prstGeom prst="rect">
            <a:avLst/>
          </a:prstGeom>
          <a:noFill/>
        </p:spPr>
        <p:txBody>
          <a:bodyPr wrap="square" rtlCol="0">
            <a:spAutoFit/>
          </a:bodyPr>
          <a:lstStyle/>
          <a:p>
            <a:r>
              <a:rPr lang="es-ES" dirty="0" smtClean="0">
                <a:solidFill>
                  <a:srgbClr val="FFC000"/>
                </a:solidFill>
              </a:rPr>
              <a:t>PLANTEAMIENTO DEL PROBLEMA</a:t>
            </a:r>
          </a:p>
          <a:p>
            <a:r>
              <a:rPr lang="es-ES" dirty="0" smtClean="0"/>
              <a:t>Formulación del problema</a:t>
            </a:r>
            <a:endParaRPr lang="es-ES" dirty="0" smtClean="0"/>
          </a:p>
          <a:p>
            <a:r>
              <a:rPr lang="es-ES" dirty="0" smtClean="0"/>
              <a:t>Marco referencial</a:t>
            </a:r>
          </a:p>
          <a:p>
            <a:r>
              <a:rPr lang="es-ES" dirty="0" smtClean="0"/>
              <a:t>Hipótesis</a:t>
            </a:r>
          </a:p>
          <a:p>
            <a:r>
              <a:rPr lang="es-ES" dirty="0" smtClean="0"/>
              <a:t>Justificación</a:t>
            </a:r>
          </a:p>
          <a:p>
            <a:endParaRPr lang="es-E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4" name="3 CuadroTexto"/>
          <p:cNvSpPr txBox="1"/>
          <p:nvPr/>
        </p:nvSpPr>
        <p:spPr>
          <a:xfrm>
            <a:off x="1285852" y="1428736"/>
            <a:ext cx="7041928" cy="2308324"/>
          </a:xfrm>
          <a:prstGeom prst="rect">
            <a:avLst/>
          </a:prstGeom>
          <a:noFill/>
        </p:spPr>
        <p:txBody>
          <a:bodyPr wrap="none" rtlCol="0">
            <a:spAutoFit/>
          </a:bodyPr>
          <a:lstStyle/>
          <a:p>
            <a:r>
              <a:rPr lang="es-ES" dirty="0" smtClean="0">
                <a:solidFill>
                  <a:srgbClr val="FFC000"/>
                </a:solidFill>
              </a:rPr>
              <a:t>FORMULACON DEL PROBLEMA</a:t>
            </a:r>
          </a:p>
          <a:p>
            <a:r>
              <a:rPr lang="es-ES" dirty="0" smtClean="0"/>
              <a:t> No </a:t>
            </a:r>
            <a:r>
              <a:rPr lang="es-EC" dirty="0" smtClean="0"/>
              <a:t> existe conocimiento  de manejo de pizarras electrónica el colegio Maldonado </a:t>
            </a:r>
          </a:p>
          <a:p>
            <a:r>
              <a:rPr lang="es-EC" dirty="0" smtClean="0"/>
              <a:t>No existe un proyecto de capacitación en lo referente a pizarras electrónicas</a:t>
            </a:r>
            <a:endParaRPr lang="es-ES" dirty="0" smtClean="0"/>
          </a:p>
          <a:p>
            <a:r>
              <a:rPr lang="es-EC" dirty="0" smtClean="0"/>
              <a:t> </a:t>
            </a:r>
            <a:endParaRPr lang="es-ES" dirty="0" smtClean="0"/>
          </a:p>
          <a:p>
            <a:r>
              <a:rPr lang="es-EC" dirty="0" smtClean="0"/>
              <a:t> </a:t>
            </a:r>
            <a:endParaRPr lang="es-ES" dirty="0" smtClean="0"/>
          </a:p>
          <a:p>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357158" y="1142985"/>
            <a:ext cx="6000792" cy="5355312"/>
          </a:xfrm>
          <a:prstGeom prst="rect">
            <a:avLst/>
          </a:prstGeom>
          <a:noFill/>
        </p:spPr>
        <p:txBody>
          <a:bodyPr wrap="square" rtlCol="0">
            <a:spAutoFit/>
          </a:bodyPr>
          <a:lstStyle/>
          <a:p>
            <a:r>
              <a:rPr lang="es-ES" dirty="0" smtClean="0">
                <a:solidFill>
                  <a:srgbClr val="FFC000"/>
                </a:solidFill>
              </a:rPr>
              <a:t>MARCO REFERENCIAL</a:t>
            </a:r>
          </a:p>
          <a:p>
            <a:r>
              <a:rPr lang="es-ES" dirty="0" smtClean="0"/>
              <a:t>El mundo globalizado y los avances tecnológicos que ha sufrido nuestra sociedad va  reemplazando los clásicos métodos de enseñanza    pues podemos darnos cuenta que el ser humano necesita ya  de otra didáctica y pedagogía para aspectos fundamentales como el aprendizaje significativo; pues  la tecnología va de la mano de la ciencia , encargándose de ayudar a la labor docente con nuevos métodos de aprendizaje cada día innovadores de alta calidad dentro de la aula aunque   el maestro nunca será remplazado si ese fuese el temor  a los nuevos cambios académicos que por eso debe seguir en su tarea de experimentar nuevas metodologías con ayuda de la tecnología    con rectitud, responsabilidad y conciencia, velando por una buena educación.</a:t>
            </a:r>
          </a:p>
          <a:p>
            <a:endParaRPr lang="es-ES" dirty="0" smtClean="0"/>
          </a:p>
          <a:p>
            <a:r>
              <a:rPr lang="es-ES" dirty="0" smtClean="0"/>
              <a:t> </a:t>
            </a:r>
          </a:p>
          <a:p>
            <a:r>
              <a:rPr lang="es-ES" dirty="0" smtClean="0"/>
              <a:t> </a:t>
            </a:r>
          </a:p>
          <a:p>
            <a:r>
              <a:rPr lang="es-ES" dirty="0" smtClean="0"/>
              <a:t> </a:t>
            </a:r>
          </a:p>
          <a:p>
            <a:endParaRPr lang="es-ES" dirty="0" smtClean="0">
              <a:solidFill>
                <a:srgbClr val="FFC000"/>
              </a:solidFill>
            </a:endParaRPr>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5" name="4 CuadroTexto"/>
          <p:cNvSpPr txBox="1"/>
          <p:nvPr/>
        </p:nvSpPr>
        <p:spPr>
          <a:xfrm>
            <a:off x="142844" y="785794"/>
            <a:ext cx="6500858" cy="6186309"/>
          </a:xfrm>
          <a:prstGeom prst="rect">
            <a:avLst/>
          </a:prstGeom>
          <a:noFill/>
        </p:spPr>
        <p:txBody>
          <a:bodyPr wrap="square" rtlCol="0">
            <a:spAutoFit/>
          </a:bodyPr>
          <a:lstStyle/>
          <a:p>
            <a:pPr lvl="0"/>
            <a:r>
              <a:rPr lang="es-ES" b="1" dirty="0" smtClean="0"/>
              <a:t>JUSTIFICACIÓN.</a:t>
            </a:r>
            <a:endParaRPr lang="es-ES" dirty="0" smtClean="0"/>
          </a:p>
          <a:p>
            <a:r>
              <a:rPr lang="es-ES" b="1" dirty="0" smtClean="0"/>
              <a:t> </a:t>
            </a:r>
            <a:endParaRPr lang="es-ES" dirty="0" smtClean="0"/>
          </a:p>
          <a:p>
            <a:r>
              <a:rPr lang="es-ES" dirty="0" smtClean="0"/>
              <a:t>Las nuevas leyes de educación  de nuestro país, hacen referencia a mejor la educación porque de ella dependerá el desarrollo futuro de nuestro país   “Denuncian baja calidad educativa” y un porcentaje muy bajo a nivel sur americano y peor a nivel mundial </a:t>
            </a:r>
          </a:p>
          <a:p>
            <a:r>
              <a:rPr lang="es-ES" dirty="0" smtClean="0"/>
              <a:t>Vemos con asombro que los bajos  índices de educación  abarca a todos los sectores educativos de la  ciudad que  son el fiel reflejo de lo que ocurre en los diferentes establecimientos educativos  ya sean públicos o privado de nuestra ciudad y  país, en los que no cuentan con  capacitación para asistir a personal docente de una institución educativa. La falta de conocimientos de los recursos tecnológicos anulan notablemente que se de las mejoras de calidad a la educación.</a:t>
            </a:r>
          </a:p>
          <a:p>
            <a:r>
              <a:rPr lang="es-ES" dirty="0" smtClean="0"/>
              <a:t> </a:t>
            </a:r>
          </a:p>
          <a:p>
            <a:r>
              <a:rPr lang="es-ES" dirty="0" smtClean="0"/>
              <a:t>Por otro lado, los métodos tradicionales siguen siendo utilizados maestros que se niegan a cambiar su metodología viéndose  afectados los alumnos </a:t>
            </a:r>
          </a:p>
          <a:p>
            <a:r>
              <a:rPr lang="es-ES" dirty="0" smtClean="0"/>
              <a:t> </a:t>
            </a:r>
          </a:p>
          <a:p>
            <a:r>
              <a:rPr lang="es-ES" dirty="0" smtClean="0"/>
              <a:t>De lo dicho ellos se mantienen  indefensos e inermes ante la falta de capacitación que los llevan a seguir utilizando viejas metodologías y que es objeto de nuestro análisis y que se denomina “baja calidad de educación” pero que cada vez se halla amenazada por el cambio </a:t>
            </a: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1428728" y="714356"/>
            <a:ext cx="5357850" cy="5149751"/>
          </a:xfrm>
          <a:prstGeom prst="rect">
            <a:avLst/>
          </a:prstGeom>
          <a:noFill/>
        </p:spPr>
        <p:txBody>
          <a:bodyPr wrap="square" rtlCol="0">
            <a:spAutoFit/>
          </a:bodyPr>
          <a:lstStyle/>
          <a:p>
            <a:r>
              <a:rPr lang="es-ES" dirty="0" smtClean="0">
                <a:solidFill>
                  <a:srgbClr val="FFC000"/>
                </a:solidFill>
              </a:rPr>
              <a:t>OBJETIVOS</a:t>
            </a:r>
          </a:p>
          <a:p>
            <a:r>
              <a:rPr lang="es-ES" dirty="0" smtClean="0">
                <a:solidFill>
                  <a:srgbClr val="FFC000"/>
                </a:solidFill>
              </a:rPr>
              <a:t>GENERAL</a:t>
            </a:r>
          </a:p>
          <a:p>
            <a:endParaRPr lang="es-ES" dirty="0" smtClean="0">
              <a:solidFill>
                <a:srgbClr val="FFC000"/>
              </a:solidFill>
            </a:endParaRPr>
          </a:p>
          <a:p>
            <a:r>
              <a:rPr lang="es-ES" dirty="0" smtClean="0"/>
              <a:t>Capacitar a todo el personal docente del Colegio Maldonado.  </a:t>
            </a:r>
            <a:endParaRPr lang="es-ES" dirty="0" smtClean="0"/>
          </a:p>
          <a:p>
            <a:r>
              <a:rPr lang="es-ES" dirty="0" smtClean="0">
                <a:solidFill>
                  <a:srgbClr val="FFC000"/>
                </a:solidFill>
              </a:rPr>
              <a:t>ESPECIFICOS</a:t>
            </a:r>
          </a:p>
          <a:p>
            <a:r>
              <a:rPr lang="es-ES" dirty="0" smtClean="0"/>
              <a:t>Analizar la opinión de las autoridades de la institución del sector objeto de estudio</a:t>
            </a:r>
          </a:p>
          <a:p>
            <a:r>
              <a:rPr lang="es-ES" dirty="0" smtClean="0"/>
              <a:t>Identificar las razones de la no existencia del conocimiento acerca de la utilización de pizarras electrónicas en esta institución</a:t>
            </a:r>
          </a:p>
          <a:p>
            <a:r>
              <a:rPr lang="es-ES" dirty="0" smtClean="0"/>
              <a:t>Conocer si hay interés o desinterés por recibir la capacitación</a:t>
            </a:r>
          </a:p>
          <a:p>
            <a:r>
              <a:rPr lang="es-ES" dirty="0" smtClean="0"/>
              <a:t>Determinar las necesidades del sector de estudio para contribuir satisfactoriamente</a:t>
            </a:r>
          </a:p>
          <a:p>
            <a:endParaRPr lang="es-ES" dirty="0" smtClean="0">
              <a:solidFill>
                <a:srgbClr val="FFC000"/>
              </a:solidFill>
            </a:endParaRPr>
          </a:p>
          <a:p>
            <a:endParaRPr lang="es-ES" dirty="0" smtClean="0">
              <a:solidFill>
                <a:srgbClr val="FFC000"/>
              </a:solidFill>
            </a:endParaRPr>
          </a:p>
          <a:p>
            <a:r>
              <a:rPr lang="es-ES" dirty="0" smtClean="0"/>
              <a:t> </a:t>
            </a:r>
          </a:p>
          <a:p>
            <a:endParaRPr lang="es-ES" dirty="0" smtClean="0">
              <a:solidFill>
                <a:srgbClr val="FFC000"/>
              </a:solidFill>
            </a:endParaRPr>
          </a:p>
          <a:p>
            <a:endParaRPr lang="es-ES" dirty="0">
              <a:solidFill>
                <a:srgbClr val="FFC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1643042" y="1643050"/>
            <a:ext cx="2643206" cy="1754326"/>
          </a:xfrm>
          <a:prstGeom prst="rect">
            <a:avLst/>
          </a:prstGeom>
          <a:noFill/>
        </p:spPr>
        <p:txBody>
          <a:bodyPr wrap="square" rtlCol="0">
            <a:spAutoFit/>
          </a:bodyPr>
          <a:lstStyle/>
          <a:p>
            <a:r>
              <a:rPr lang="es-ES" dirty="0" smtClean="0">
                <a:solidFill>
                  <a:srgbClr val="FFC000"/>
                </a:solidFill>
              </a:rPr>
              <a:t>HIPOTESIS</a:t>
            </a:r>
          </a:p>
          <a:p>
            <a:r>
              <a:rPr lang="es-ES" dirty="0" smtClean="0"/>
              <a:t>Por falta de capacitación docente no existe conocimiento de la utilización de las pizarras electrónicas</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3" name="2 CuadroTexto"/>
          <p:cNvSpPr txBox="1"/>
          <p:nvPr/>
        </p:nvSpPr>
        <p:spPr>
          <a:xfrm>
            <a:off x="1357290" y="1643050"/>
            <a:ext cx="3143272" cy="5078313"/>
          </a:xfrm>
          <a:prstGeom prst="rect">
            <a:avLst/>
          </a:prstGeom>
          <a:noFill/>
        </p:spPr>
        <p:txBody>
          <a:bodyPr wrap="square" rtlCol="0">
            <a:spAutoFit/>
          </a:bodyPr>
          <a:lstStyle/>
          <a:p>
            <a:r>
              <a:rPr lang="es-ES" dirty="0" smtClean="0">
                <a:solidFill>
                  <a:srgbClr val="FFC000"/>
                </a:solidFill>
              </a:rPr>
              <a:t>METODOLOGIA</a:t>
            </a:r>
          </a:p>
          <a:p>
            <a:r>
              <a:rPr lang="es-ES" dirty="0" smtClean="0"/>
              <a:t>Para llevar adelante la investigación, utilizaremos la información directa ya que nos ayudará en el desempeño del trabajo y la  investigación general </a:t>
            </a:r>
          </a:p>
          <a:p>
            <a:r>
              <a:rPr lang="es-ES" dirty="0" smtClean="0"/>
              <a:t> </a:t>
            </a:r>
          </a:p>
          <a:p>
            <a:r>
              <a:rPr lang="es-ES" dirty="0" smtClean="0"/>
              <a:t>Se seguirá las etapas de la investigación que son: planeamiento, recolección y análisis; ya que en la planeación se organizará cada una de las actividades que se realizarán durante el trabajo investigativo para alcanzar los objetivos propuestos; luego se procederá con el procesamiento de la información. </a:t>
            </a:r>
          </a:p>
          <a:p>
            <a:endParaRPr lang="es-ES" dirty="0">
              <a:solidFill>
                <a:srgbClr val="FFC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14414" y="928670"/>
            <a:ext cx="184731" cy="369332"/>
          </a:xfrm>
          <a:prstGeom prst="rect">
            <a:avLst/>
          </a:prstGeom>
          <a:noFill/>
        </p:spPr>
        <p:txBody>
          <a:bodyPr wrap="none" rtlCol="0">
            <a:spAutoFit/>
          </a:bodyPr>
          <a:lstStyle/>
          <a:p>
            <a:endParaRPr lang="es-ES" dirty="0"/>
          </a:p>
        </p:txBody>
      </p:sp>
      <p:sp>
        <p:nvSpPr>
          <p:cNvPr id="6" name="5 CuadroTexto"/>
          <p:cNvSpPr txBox="1"/>
          <p:nvPr/>
        </p:nvSpPr>
        <p:spPr>
          <a:xfrm>
            <a:off x="428596" y="1142984"/>
            <a:ext cx="6286544" cy="3416320"/>
          </a:xfrm>
          <a:prstGeom prst="rect">
            <a:avLst/>
          </a:prstGeom>
          <a:noFill/>
        </p:spPr>
        <p:txBody>
          <a:bodyPr wrap="square" rtlCol="0">
            <a:spAutoFit/>
          </a:bodyPr>
          <a:lstStyle/>
          <a:p>
            <a:r>
              <a:rPr lang="es-ES" dirty="0" smtClean="0"/>
              <a:t>Con la información clasificada y depurada, se procede a dar un número o código que sustituirá a la respuesta que será contabilizada; para codificar se utilizará números, letras del alfabeto o una mezcla de números y letras. Para finalizar esta fase, se procederá con la tabulación de datos que no es otra cosa que el conteo de los datos </a:t>
            </a:r>
          </a:p>
          <a:p>
            <a:r>
              <a:rPr lang="es-ES" dirty="0" smtClean="0"/>
              <a:t> </a:t>
            </a:r>
          </a:p>
          <a:p>
            <a:r>
              <a:rPr lang="es-ES" dirty="0" smtClean="0"/>
              <a:t>Nos serviremos de la Estadística Descriptiva o Deductiva, para “colocar en evidencia aspectos característicos (promedios, variabilidad de datos, etc.) que sirve para efectuar comparaciones sin pretender sacar conclusiones de tipo más general. Se realiza a través de la elaboración de cuadros, gráficos, cálculos de promedios, varianzas, proporciones y mediante el análisis de regresión</a:t>
            </a:r>
            <a:endParaRPr lang="es-ES" dirty="0"/>
          </a:p>
        </p:txBody>
      </p:sp>
      <p:pic>
        <p:nvPicPr>
          <p:cNvPr id="7" name="6 Imagen" descr="http://www.colegiomaldonado.edu.ec/imagen/escudo.jpg"/>
          <p:cNvPicPr/>
          <p:nvPr/>
        </p:nvPicPr>
        <p:blipFill>
          <a:blip r:embed="rId3"/>
          <a:srcRect/>
          <a:stretch>
            <a:fillRect/>
          </a:stretch>
        </p:blipFill>
        <p:spPr bwMode="auto">
          <a:xfrm>
            <a:off x="6858016" y="428605"/>
            <a:ext cx="1428750" cy="928694"/>
          </a:xfrm>
          <a:prstGeom prst="rect">
            <a:avLst/>
          </a:prstGeom>
          <a:noFill/>
          <a:ln w="9525">
            <a:noFill/>
            <a:miter lim="800000"/>
            <a:headEnd/>
            <a:tailEnd/>
          </a:ln>
        </p:spPr>
      </p:pic>
      <p:sp>
        <p:nvSpPr>
          <p:cNvPr id="8" name="7 CuadroTexto"/>
          <p:cNvSpPr txBox="1"/>
          <p:nvPr/>
        </p:nvSpPr>
        <p:spPr>
          <a:xfrm>
            <a:off x="714348" y="571480"/>
            <a:ext cx="2071702" cy="369332"/>
          </a:xfrm>
          <a:prstGeom prst="rect">
            <a:avLst/>
          </a:prstGeom>
          <a:noFill/>
        </p:spPr>
        <p:txBody>
          <a:bodyPr wrap="square" rtlCol="0">
            <a:spAutoFit/>
          </a:bodyPr>
          <a:lstStyle/>
          <a:p>
            <a:r>
              <a:rPr lang="es-ES" dirty="0" smtClean="0">
                <a:solidFill>
                  <a:srgbClr val="FFC000"/>
                </a:solidFill>
              </a:rPr>
              <a:t>METODOLOGIA</a:t>
            </a:r>
            <a:endParaRPr lang="es-ES" dirty="0">
              <a:solidFill>
                <a:srgbClr val="FFC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357290" y="1000108"/>
            <a:ext cx="3918958" cy="369332"/>
          </a:xfrm>
          <a:prstGeom prst="rect">
            <a:avLst/>
          </a:prstGeom>
          <a:noFill/>
        </p:spPr>
        <p:txBody>
          <a:bodyPr wrap="none" rtlCol="0">
            <a:spAutoFit/>
          </a:bodyPr>
          <a:lstStyle/>
          <a:p>
            <a:r>
              <a:rPr lang="es-ES" dirty="0" smtClean="0"/>
              <a:t>IMPLEMENTACION DE UN PROGRAMA </a:t>
            </a:r>
            <a:endParaRPr lang="es-ES" dirty="0"/>
          </a:p>
        </p:txBody>
      </p:sp>
      <p:pic>
        <p:nvPicPr>
          <p:cNvPr id="17409" name="Picture 1"/>
          <p:cNvPicPr>
            <a:picLocks noChangeAspect="1" noChangeArrowheads="1"/>
          </p:cNvPicPr>
          <p:nvPr/>
        </p:nvPicPr>
        <p:blipFill>
          <a:blip r:embed="rId2"/>
          <a:srcRect/>
          <a:stretch>
            <a:fillRect/>
          </a:stretch>
        </p:blipFill>
        <p:spPr bwMode="auto">
          <a:xfrm>
            <a:off x="0" y="161925"/>
            <a:ext cx="9210675" cy="6534150"/>
          </a:xfrm>
          <a:prstGeom prst="rect">
            <a:avLst/>
          </a:prstGeom>
          <a:noFill/>
          <a:ln w="9525">
            <a:noFill/>
            <a:miter lim="800000"/>
            <a:headEnd/>
            <a:tailEnd/>
          </a:ln>
          <a:effectLst/>
        </p:spPr>
      </p:pic>
      <p:pic>
        <p:nvPicPr>
          <p:cNvPr id="5" name="4 Imagen" descr="http://www.colegiomaldonado.edu.ec/imagen/escudo.jpg"/>
          <p:cNvPicPr/>
          <p:nvPr/>
        </p:nvPicPr>
        <p:blipFill>
          <a:blip r:embed="rId3"/>
          <a:srcRect/>
          <a:stretch>
            <a:fillRect/>
          </a:stretch>
        </p:blipFill>
        <p:spPr bwMode="auto">
          <a:xfrm>
            <a:off x="7358082" y="571481"/>
            <a:ext cx="1285874" cy="1357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28662" y="1785926"/>
            <a:ext cx="4643470" cy="4524315"/>
          </a:xfrm>
          <a:prstGeom prst="rect">
            <a:avLst/>
          </a:prstGeom>
          <a:noFill/>
        </p:spPr>
        <p:txBody>
          <a:bodyPr wrap="square" rtlCol="0">
            <a:spAutoFit/>
          </a:bodyPr>
          <a:lstStyle/>
          <a:p>
            <a:r>
              <a:rPr lang="es-ES" dirty="0" smtClean="0"/>
              <a:t>Para esta investigación, se tomará una muestra de la población, entendiéndose como población a todos los elementos que tienen una característica común del cual se sacará la muestra y la población utilizada será del tipo finita, ya que el número de elementos que la componen es limitado.</a:t>
            </a:r>
          </a:p>
          <a:p>
            <a:r>
              <a:rPr lang="es-ES" dirty="0" smtClean="0"/>
              <a:t> </a:t>
            </a:r>
          </a:p>
          <a:p>
            <a:r>
              <a:rPr lang="es-ES" dirty="0" smtClean="0"/>
              <a:t>Se define a la muestra “como un conjunto de medidas o el recuento de una parte de los elementos pertenecientes a la población. Los elementos se seleccionan aleatoriamente, es decir, todos los elementos que tienen la población tienen la misma posibilidad de ser seleccionados”.</a:t>
            </a:r>
          </a:p>
          <a:p>
            <a:r>
              <a:rPr lang="es-ES" dirty="0" smtClean="0"/>
              <a:t> </a:t>
            </a:r>
          </a:p>
          <a:p>
            <a:r>
              <a:rPr lang="es-ES_tradnl" dirty="0" smtClean="0"/>
              <a:t> </a:t>
            </a:r>
            <a:endParaRPr lang="es-ES" dirty="0" smtClean="0"/>
          </a:p>
          <a:p>
            <a:endParaRPr lang="es-ES" dirty="0"/>
          </a:p>
        </p:txBody>
      </p:sp>
      <p:pic>
        <p:nvPicPr>
          <p:cNvPr id="6" name="5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7" name="6 CuadroTexto"/>
          <p:cNvSpPr txBox="1"/>
          <p:nvPr/>
        </p:nvSpPr>
        <p:spPr>
          <a:xfrm>
            <a:off x="1071538" y="1285860"/>
            <a:ext cx="2428892" cy="369332"/>
          </a:xfrm>
          <a:prstGeom prst="rect">
            <a:avLst/>
          </a:prstGeom>
          <a:noFill/>
        </p:spPr>
        <p:txBody>
          <a:bodyPr wrap="square" rtlCol="0">
            <a:spAutoFit/>
          </a:bodyPr>
          <a:lstStyle/>
          <a:p>
            <a:r>
              <a:rPr lang="es-ES" dirty="0" smtClean="0">
                <a:solidFill>
                  <a:srgbClr val="FFC000"/>
                </a:solidFill>
              </a:rPr>
              <a:t>METODOLOGIA</a:t>
            </a:r>
            <a:endParaRPr lang="es-ES" dirty="0">
              <a:solidFill>
                <a:srgbClr val="FFC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14480" y="1571612"/>
            <a:ext cx="184731" cy="646331"/>
          </a:xfrm>
          <a:prstGeom prst="rect">
            <a:avLst/>
          </a:prstGeom>
          <a:noFill/>
        </p:spPr>
        <p:txBody>
          <a:bodyPr wrap="none" rtlCol="0">
            <a:spAutoFit/>
          </a:bodyPr>
          <a:lstStyle/>
          <a:p>
            <a:endParaRPr lang="es-ES" dirty="0" smtClean="0"/>
          </a:p>
          <a:p>
            <a:endParaRPr lang="es-ES" dirty="0"/>
          </a:p>
        </p:txBody>
      </p:sp>
      <p:sp>
        <p:nvSpPr>
          <p:cNvPr id="4" name="3 CuadroTexto"/>
          <p:cNvSpPr txBox="1"/>
          <p:nvPr/>
        </p:nvSpPr>
        <p:spPr>
          <a:xfrm>
            <a:off x="642910" y="1643050"/>
            <a:ext cx="4857784" cy="3693319"/>
          </a:xfrm>
          <a:prstGeom prst="rect">
            <a:avLst/>
          </a:prstGeom>
          <a:noFill/>
        </p:spPr>
        <p:txBody>
          <a:bodyPr wrap="square" rtlCol="0">
            <a:spAutoFit/>
          </a:bodyPr>
          <a:lstStyle/>
          <a:p>
            <a:r>
              <a:rPr lang="es-ES" dirty="0" smtClean="0"/>
              <a:t>Para que una muestra sea representativa de la población se requiere que las unidades sean seleccionadas al azar, ya sea utilizando el sorteo, las tablas de números aleatorios, la selección sistemática o cualquier otro método que sea al azar.</a:t>
            </a:r>
          </a:p>
          <a:p>
            <a:r>
              <a:rPr lang="es-ES" b="1" dirty="0" smtClean="0"/>
              <a:t> </a:t>
            </a:r>
            <a:endParaRPr lang="es-ES" dirty="0" smtClean="0"/>
          </a:p>
          <a:p>
            <a:r>
              <a:rPr lang="es-ES" dirty="0" smtClean="0"/>
              <a:t>Para comprobar la problemática se plantearán encuestas que estarán divididas en dos partes; en la primera constarán preguntas tendientes a verificar la veracidad del problema y en la segunda parte, propondremos la necesidad de proponer cambios para dar solución al problema.</a:t>
            </a:r>
          </a:p>
          <a:p>
            <a:endParaRPr lang="es-ES" dirty="0"/>
          </a:p>
        </p:txBody>
      </p:sp>
      <p:pic>
        <p:nvPicPr>
          <p:cNvPr id="5" name="4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6" name="5 CuadroTexto"/>
          <p:cNvSpPr txBox="1"/>
          <p:nvPr/>
        </p:nvSpPr>
        <p:spPr>
          <a:xfrm>
            <a:off x="1142976" y="1357298"/>
            <a:ext cx="3000396" cy="369332"/>
          </a:xfrm>
          <a:prstGeom prst="rect">
            <a:avLst/>
          </a:prstGeom>
          <a:noFill/>
        </p:spPr>
        <p:txBody>
          <a:bodyPr wrap="square" rtlCol="0">
            <a:spAutoFit/>
          </a:bodyPr>
          <a:lstStyle/>
          <a:p>
            <a:r>
              <a:rPr lang="es-ES" dirty="0" smtClean="0">
                <a:solidFill>
                  <a:srgbClr val="FFC000"/>
                </a:solidFill>
              </a:rPr>
              <a:t>METODOLOGIA</a:t>
            </a:r>
            <a:endParaRPr lang="es-ES" dirty="0">
              <a:solidFill>
                <a:srgbClr val="FFC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357166"/>
            <a:ext cx="7215238" cy="2031325"/>
          </a:xfrm>
          <a:prstGeom prst="rect">
            <a:avLst/>
          </a:prstGeom>
          <a:noFill/>
        </p:spPr>
        <p:txBody>
          <a:bodyPr wrap="square" rtlCol="0">
            <a:spAutoFit/>
          </a:bodyPr>
          <a:lstStyle/>
          <a:p>
            <a:r>
              <a:rPr lang="es-ES" dirty="0" smtClean="0">
                <a:solidFill>
                  <a:srgbClr val="FFC000"/>
                </a:solidFill>
              </a:rPr>
              <a:t>CRONOGRAMA DE TRABAJO</a:t>
            </a:r>
          </a:p>
          <a:p>
            <a:r>
              <a:rPr lang="es-ES" dirty="0" smtClean="0"/>
              <a:t>Fase de Investigación hasta el 22 de abril de 2010</a:t>
            </a:r>
            <a:br>
              <a:rPr lang="es-ES" dirty="0" smtClean="0"/>
            </a:br>
            <a:r>
              <a:rPr lang="es-ES" dirty="0" smtClean="0"/>
              <a:t>Fase de Planificación hasta el 23 de abril de 2010</a:t>
            </a:r>
            <a:br>
              <a:rPr lang="es-ES" dirty="0" smtClean="0"/>
            </a:br>
            <a:r>
              <a:rPr lang="es-ES" dirty="0" smtClean="0"/>
              <a:t>Fase de </a:t>
            </a:r>
            <a:r>
              <a:rPr lang="es-ES" dirty="0" smtClean="0"/>
              <a:t>Creación </a:t>
            </a:r>
            <a:r>
              <a:rPr lang="es-ES" dirty="0" smtClean="0"/>
              <a:t>del producto o </a:t>
            </a:r>
            <a:r>
              <a:rPr lang="es-ES" dirty="0" smtClean="0"/>
              <a:t>solución </a:t>
            </a:r>
            <a:r>
              <a:rPr lang="es-ES" dirty="0" smtClean="0"/>
              <a:t>hasta el 24 de abril de 2010</a:t>
            </a:r>
            <a:br>
              <a:rPr lang="es-ES" dirty="0" smtClean="0"/>
            </a:br>
            <a:r>
              <a:rPr lang="es-ES" dirty="0" smtClean="0"/>
              <a:t>Fase de </a:t>
            </a:r>
            <a:r>
              <a:rPr lang="es-ES" dirty="0" smtClean="0"/>
              <a:t>Evaluación </a:t>
            </a:r>
            <a:r>
              <a:rPr lang="es-ES" dirty="0" smtClean="0"/>
              <a:t>hasta el 25 de abril de 2010</a:t>
            </a:r>
            <a:br>
              <a:rPr lang="es-ES" dirty="0" smtClean="0"/>
            </a:br>
            <a:r>
              <a:rPr lang="es-ES" dirty="0" smtClean="0"/>
              <a:t>Autonomía </a:t>
            </a:r>
            <a:r>
              <a:rPr lang="es-ES" dirty="0" smtClean="0"/>
              <a:t>y ultimando detalles en proceso hasta el 26 de abril de </a:t>
            </a:r>
            <a:r>
              <a:rPr lang="es-ES" dirty="0" smtClean="0"/>
              <a:t>2010</a:t>
            </a:r>
            <a:endParaRPr lang="es-ES" dirty="0" smtClean="0">
              <a:solidFill>
                <a:srgbClr val="FFC000"/>
              </a:solidFill>
            </a:endParaRPr>
          </a:p>
          <a:p>
            <a:endParaRPr lang="es-ES" dirty="0">
              <a:solidFill>
                <a:srgbClr val="FFC000"/>
              </a:solidFill>
            </a:endParaRPr>
          </a:p>
        </p:txBody>
      </p:sp>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428736"/>
            <a:ext cx="3714776" cy="1754326"/>
          </a:xfrm>
          <a:prstGeom prst="rect">
            <a:avLst/>
          </a:prstGeom>
          <a:noFill/>
        </p:spPr>
        <p:txBody>
          <a:bodyPr wrap="square" rtlCol="0">
            <a:spAutoFit/>
          </a:bodyPr>
          <a:lstStyle/>
          <a:p>
            <a:r>
              <a:rPr lang="es-ES" dirty="0" smtClean="0">
                <a:solidFill>
                  <a:srgbClr val="FFC000"/>
                </a:solidFill>
              </a:rPr>
              <a:t>BIBLIOGRAFIA</a:t>
            </a:r>
          </a:p>
          <a:p>
            <a:r>
              <a:rPr lang="es-ES" dirty="0" smtClean="0">
                <a:solidFill>
                  <a:schemeClr val="tx1">
                    <a:lumMod val="95000"/>
                  </a:schemeClr>
                </a:solidFill>
              </a:rPr>
              <a:t>Diseño y Elaboración de Proyectos  Educativos , </a:t>
            </a:r>
            <a:r>
              <a:rPr lang="es-ES" dirty="0" err="1" smtClean="0">
                <a:solidFill>
                  <a:schemeClr val="tx1">
                    <a:lumMod val="95000"/>
                  </a:schemeClr>
                </a:solidFill>
              </a:rPr>
              <a:t>Lic</a:t>
            </a:r>
            <a:r>
              <a:rPr lang="es-ES" dirty="0" smtClean="0">
                <a:solidFill>
                  <a:schemeClr val="tx1">
                    <a:lumMod val="95000"/>
                  </a:schemeClr>
                </a:solidFill>
              </a:rPr>
              <a:t> </a:t>
            </a:r>
            <a:r>
              <a:rPr lang="es-ES" dirty="0" err="1" smtClean="0">
                <a:solidFill>
                  <a:schemeClr val="tx1">
                    <a:lumMod val="95000"/>
                  </a:schemeClr>
                </a:solidFill>
              </a:rPr>
              <a:t>Raul</a:t>
            </a:r>
            <a:r>
              <a:rPr lang="es-ES" dirty="0" smtClean="0">
                <a:solidFill>
                  <a:schemeClr val="tx1">
                    <a:lumMod val="95000"/>
                  </a:schemeClr>
                </a:solidFill>
              </a:rPr>
              <a:t> Ortiz Patiño</a:t>
            </a:r>
          </a:p>
          <a:p>
            <a:r>
              <a:rPr lang="es-ES" dirty="0" smtClean="0">
                <a:solidFill>
                  <a:schemeClr val="tx1">
                    <a:lumMod val="95000"/>
                  </a:schemeClr>
                </a:solidFill>
              </a:rPr>
              <a:t>Departamento de experimentación e investigación educativa</a:t>
            </a:r>
          </a:p>
          <a:p>
            <a:r>
              <a:rPr lang="es-ES" dirty="0" smtClean="0">
                <a:solidFill>
                  <a:schemeClr val="tx1">
                    <a:lumMod val="95000"/>
                  </a:schemeClr>
                </a:solidFill>
              </a:rPr>
              <a:t>www.colegiomaldonado.edu.ec</a:t>
            </a:r>
            <a:endParaRPr lang="es-ES" dirty="0">
              <a:solidFill>
                <a:schemeClr val="tx1">
                  <a:lumMod val="9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14480" y="2000240"/>
            <a:ext cx="3848105" cy="1631216"/>
          </a:xfrm>
          <a:prstGeom prst="rect">
            <a:avLst/>
          </a:prstGeom>
          <a:noFill/>
        </p:spPr>
        <p:txBody>
          <a:bodyPr wrap="none" rtlCol="0">
            <a:spAutoFit/>
          </a:bodyPr>
          <a:lstStyle/>
          <a:p>
            <a:r>
              <a:rPr lang="es-ES" sz="2800" b="1" dirty="0" smtClean="0">
                <a:solidFill>
                  <a:srgbClr val="FFFF00"/>
                </a:solidFill>
              </a:rPr>
              <a:t>CONTENIDO</a:t>
            </a:r>
          </a:p>
          <a:p>
            <a:pPr>
              <a:buFont typeface="Wingdings" pitchFamily="2" charset="2"/>
              <a:buChar char="ü"/>
            </a:pPr>
            <a:r>
              <a:rPr lang="es-ES" b="1" smtClean="0">
                <a:solidFill>
                  <a:srgbClr val="FFFF00"/>
                </a:solidFill>
              </a:rPr>
              <a:t>DATOS GENERALES</a:t>
            </a:r>
            <a:endParaRPr lang="es-ES" b="1" dirty="0" smtClean="0">
              <a:solidFill>
                <a:srgbClr val="FFFF00"/>
              </a:solidFill>
            </a:endParaRPr>
          </a:p>
          <a:p>
            <a:pPr>
              <a:buFont typeface="Wingdings" pitchFamily="2" charset="2"/>
              <a:buChar char="ü"/>
            </a:pPr>
            <a:r>
              <a:rPr lang="es-ES" b="1" dirty="0" smtClean="0">
                <a:solidFill>
                  <a:srgbClr val="FFFF00"/>
                </a:solidFill>
              </a:rPr>
              <a:t>ANTECEDENTES</a:t>
            </a:r>
          </a:p>
          <a:p>
            <a:pPr>
              <a:buFont typeface="Wingdings" pitchFamily="2" charset="2"/>
              <a:buChar char="ü"/>
            </a:pPr>
            <a:r>
              <a:rPr lang="es-ES" b="1" dirty="0" smtClean="0">
                <a:solidFill>
                  <a:srgbClr val="FFFF00"/>
                </a:solidFill>
              </a:rPr>
              <a:t>PLANTEAMIENTO DEL PROBLEMA</a:t>
            </a:r>
            <a:endParaRPr lang="es-ES" b="1" dirty="0" smtClean="0">
              <a:solidFill>
                <a:srgbClr val="FFFF00"/>
              </a:solidFill>
            </a:endParaRPr>
          </a:p>
          <a:p>
            <a:pPr>
              <a:buFont typeface="Wingdings" pitchFamily="2" charset="2"/>
              <a:buChar char="ü"/>
            </a:pPr>
            <a:r>
              <a:rPr lang="es-ES" b="1" dirty="0" smtClean="0">
                <a:solidFill>
                  <a:srgbClr val="FFFF00"/>
                </a:solidFill>
              </a:rPr>
              <a:t>ANALISIS DE LA INVESTIGACION</a:t>
            </a:r>
          </a:p>
        </p:txBody>
      </p:sp>
      <p:pic>
        <p:nvPicPr>
          <p:cNvPr id="4" name="3 Imagen" descr="http://www.colegiomaldonado.edu.ec/imagen/escudo.jpg"/>
          <p:cNvPicPr/>
          <p:nvPr/>
        </p:nvPicPr>
        <p:blipFill>
          <a:blip r:embed="rId2"/>
          <a:srcRect/>
          <a:stretch>
            <a:fillRect/>
          </a:stretch>
        </p:blipFill>
        <p:spPr bwMode="auto">
          <a:xfrm>
            <a:off x="6715140" y="714356"/>
            <a:ext cx="1428750"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upload.wikimedia.org/wikipedia/commons/thumb/6/60/Ecuador_Riobamba_ParqueMaldonada.JPG/250px-Ecuador_Riobamba_ParqueMaldonada.JPG">
            <a:hlinkClick r:id="rId2"/>
          </p:cNvPr>
          <p:cNvPicPr>
            <a:picLocks noChangeAspect="1" noChangeArrowheads="1"/>
          </p:cNvPicPr>
          <p:nvPr/>
        </p:nvPicPr>
        <p:blipFill>
          <a:blip r:embed="rId3"/>
          <a:srcRect/>
          <a:stretch>
            <a:fillRect/>
          </a:stretch>
        </p:blipFill>
        <p:spPr bwMode="auto">
          <a:xfrm>
            <a:off x="357158" y="2071678"/>
            <a:ext cx="2849919" cy="2143140"/>
          </a:xfrm>
          <a:prstGeom prst="rect">
            <a:avLst/>
          </a:prstGeom>
          <a:noFill/>
        </p:spPr>
      </p:pic>
      <p:pic>
        <p:nvPicPr>
          <p:cNvPr id="5" name="4 Imagen" descr="http://www.colegiomaldonado.edu.ec/imagen/escudo.jpg"/>
          <p:cNvPicPr/>
          <p:nvPr/>
        </p:nvPicPr>
        <p:blipFill>
          <a:blip r:embed="rId4"/>
          <a:srcRect/>
          <a:stretch>
            <a:fillRect/>
          </a:stretch>
        </p:blipFill>
        <p:spPr bwMode="auto">
          <a:xfrm>
            <a:off x="6858016" y="2071678"/>
            <a:ext cx="1428750" cy="1571625"/>
          </a:xfrm>
          <a:prstGeom prst="rect">
            <a:avLst/>
          </a:prstGeom>
          <a:noFill/>
          <a:ln w="9525">
            <a:noFill/>
            <a:miter lim="800000"/>
            <a:headEnd/>
            <a:tailEnd/>
          </a:ln>
        </p:spPr>
      </p:pic>
      <p:pic>
        <p:nvPicPr>
          <p:cNvPr id="6" name="5 Imagen" descr="http://www.colegiomaldonado.edu.ec/gifs/quienes.gif"/>
          <p:cNvPicPr/>
          <p:nvPr/>
        </p:nvPicPr>
        <p:blipFill>
          <a:blip r:embed="rId5"/>
          <a:srcRect/>
          <a:stretch>
            <a:fillRect/>
          </a:stretch>
        </p:blipFill>
        <p:spPr bwMode="auto">
          <a:xfrm>
            <a:off x="3786182" y="2000241"/>
            <a:ext cx="2352675" cy="2214578"/>
          </a:xfrm>
          <a:prstGeom prst="rect">
            <a:avLst/>
          </a:prstGeom>
          <a:noFill/>
          <a:ln w="9525">
            <a:noFill/>
            <a:miter lim="800000"/>
            <a:headEnd/>
            <a:tailEnd/>
          </a:ln>
        </p:spPr>
      </p:pic>
      <p:sp>
        <p:nvSpPr>
          <p:cNvPr id="12" name="11 CuadroTexto"/>
          <p:cNvSpPr txBox="1"/>
          <p:nvPr/>
        </p:nvSpPr>
        <p:spPr>
          <a:xfrm>
            <a:off x="642910" y="642918"/>
            <a:ext cx="1428760" cy="646331"/>
          </a:xfrm>
          <a:prstGeom prst="rect">
            <a:avLst/>
          </a:prstGeom>
          <a:noFill/>
        </p:spPr>
        <p:txBody>
          <a:bodyPr wrap="square" rtlCol="0">
            <a:spAutoFit/>
          </a:bodyPr>
          <a:lstStyle/>
          <a:p>
            <a:r>
              <a:rPr lang="es-ES" dirty="0" smtClean="0">
                <a:solidFill>
                  <a:srgbClr val="FFC000"/>
                </a:solidFill>
              </a:rPr>
              <a:t>DATOS GENERALES</a:t>
            </a:r>
            <a:endParaRPr lang="es-ES" dirty="0">
              <a:solidFill>
                <a:srgbClr val="FFC000"/>
              </a:solidFill>
            </a:endParaRPr>
          </a:p>
        </p:txBody>
      </p:sp>
      <p:sp>
        <p:nvSpPr>
          <p:cNvPr id="14" name="13 CuadroTexto"/>
          <p:cNvSpPr txBox="1"/>
          <p:nvPr/>
        </p:nvSpPr>
        <p:spPr>
          <a:xfrm>
            <a:off x="785786" y="4572008"/>
            <a:ext cx="7853240" cy="1477328"/>
          </a:xfrm>
          <a:prstGeom prst="rect">
            <a:avLst/>
          </a:prstGeom>
          <a:noFill/>
        </p:spPr>
        <p:txBody>
          <a:bodyPr wrap="none" rtlCol="0">
            <a:spAutoFit/>
          </a:bodyPr>
          <a:lstStyle/>
          <a:p>
            <a:r>
              <a:rPr lang="es-ES" dirty="0" smtClean="0">
                <a:solidFill>
                  <a:srgbClr val="FFC000"/>
                </a:solidFill>
              </a:rPr>
              <a:t>NOMBRE COMPLETO: </a:t>
            </a:r>
            <a:r>
              <a:rPr lang="es-ES" dirty="0" smtClean="0"/>
              <a:t>COLEGIO EXPERIMENTAL PEDRO VICENTE MALDONADO</a:t>
            </a:r>
            <a:endParaRPr lang="es-ES" dirty="0" smtClean="0">
              <a:solidFill>
                <a:srgbClr val="FFC000"/>
              </a:solidFill>
            </a:endParaRPr>
          </a:p>
          <a:p>
            <a:r>
              <a:rPr lang="es-ES" dirty="0" smtClean="0">
                <a:solidFill>
                  <a:srgbClr val="FFC000"/>
                </a:solidFill>
              </a:rPr>
              <a:t>SITIO WEB: </a:t>
            </a:r>
            <a:r>
              <a:rPr lang="es-ES" dirty="0" smtClean="0"/>
              <a:t>www.colegiomaldonado.educ.es</a:t>
            </a:r>
            <a:endParaRPr lang="es-ES" dirty="0" smtClean="0">
              <a:solidFill>
                <a:srgbClr val="FFC000"/>
              </a:solidFill>
            </a:endParaRPr>
          </a:p>
          <a:p>
            <a:r>
              <a:rPr lang="es-ES" dirty="0" smtClean="0">
                <a:solidFill>
                  <a:srgbClr val="FFC000"/>
                </a:solidFill>
              </a:rPr>
              <a:t>DIRECCION: </a:t>
            </a:r>
            <a:r>
              <a:rPr lang="es-ES" dirty="0" smtClean="0"/>
              <a:t> </a:t>
            </a:r>
            <a:r>
              <a:rPr lang="es-ES" dirty="0" smtClean="0">
                <a:solidFill>
                  <a:srgbClr val="FFC000"/>
                </a:solidFill>
              </a:rPr>
              <a:t> </a:t>
            </a:r>
            <a:r>
              <a:rPr lang="es-ES" dirty="0" smtClean="0"/>
              <a:t>Calle primera constituyente  y España   -Km1 vía a  Guano</a:t>
            </a:r>
            <a:endParaRPr lang="es-ES" dirty="0" smtClean="0">
              <a:solidFill>
                <a:srgbClr val="FFC000"/>
              </a:solidFill>
            </a:endParaRPr>
          </a:p>
          <a:p>
            <a:r>
              <a:rPr lang="es-ES" dirty="0" smtClean="0">
                <a:solidFill>
                  <a:srgbClr val="FFC000"/>
                </a:solidFill>
              </a:rPr>
              <a:t>TELEFONO:  </a:t>
            </a:r>
            <a:r>
              <a:rPr lang="es-ES" dirty="0" smtClean="0"/>
              <a:t>2960244-</a:t>
            </a:r>
            <a:endParaRPr lang="es-ES" dirty="0" smtClean="0">
              <a:solidFill>
                <a:srgbClr val="FFC000"/>
              </a:solidFill>
            </a:endParaRPr>
          </a:p>
          <a:p>
            <a:endParaRPr lang="es-ES" dirty="0">
              <a:solidFill>
                <a:srgbClr val="FFC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6" name="5 CuadroTexto"/>
          <p:cNvSpPr txBox="1"/>
          <p:nvPr/>
        </p:nvSpPr>
        <p:spPr>
          <a:xfrm>
            <a:off x="2071670" y="785794"/>
            <a:ext cx="184731" cy="369332"/>
          </a:xfrm>
          <a:prstGeom prst="rect">
            <a:avLst/>
          </a:prstGeom>
          <a:noFill/>
        </p:spPr>
        <p:txBody>
          <a:bodyPr wrap="none" rtlCol="0">
            <a:spAutoFit/>
          </a:bodyPr>
          <a:lstStyle/>
          <a:p>
            <a:endParaRPr lang="es-ES" dirty="0"/>
          </a:p>
        </p:txBody>
      </p:sp>
      <p:sp>
        <p:nvSpPr>
          <p:cNvPr id="8" name="7 CuadroTexto"/>
          <p:cNvSpPr txBox="1"/>
          <p:nvPr/>
        </p:nvSpPr>
        <p:spPr>
          <a:xfrm>
            <a:off x="1785918" y="2071678"/>
            <a:ext cx="6143668" cy="369332"/>
          </a:xfrm>
          <a:prstGeom prst="rect">
            <a:avLst/>
          </a:prstGeom>
          <a:noFill/>
        </p:spPr>
        <p:txBody>
          <a:bodyPr wrap="square" rtlCol="0">
            <a:spAutoFit/>
          </a:bodyPr>
          <a:lstStyle/>
          <a:p>
            <a:endParaRPr lang="es-ES" dirty="0"/>
          </a:p>
        </p:txBody>
      </p:sp>
      <p:pic>
        <p:nvPicPr>
          <p:cNvPr id="10" name="9 Imagen" descr="http://www.colegiomaldonado.edu.ec/gifs/organigrama.png"/>
          <p:cNvPicPr/>
          <p:nvPr/>
        </p:nvPicPr>
        <p:blipFill>
          <a:blip r:embed="rId3"/>
          <a:srcRect/>
          <a:stretch>
            <a:fillRect/>
          </a:stretch>
        </p:blipFill>
        <p:spPr bwMode="auto">
          <a:xfrm>
            <a:off x="714348" y="1500174"/>
            <a:ext cx="7215238" cy="5000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colegiomaldonado.edu.ec/imagen/escudo.jpg"/>
          <p:cNvPicPr/>
          <p:nvPr/>
        </p:nvPicPr>
        <p:blipFill>
          <a:blip r:embed="rId2"/>
          <a:srcRect/>
          <a:stretch>
            <a:fillRect/>
          </a:stretch>
        </p:blipFill>
        <p:spPr bwMode="auto">
          <a:xfrm>
            <a:off x="6858016" y="428605"/>
            <a:ext cx="1428750" cy="928694"/>
          </a:xfrm>
          <a:prstGeom prst="rect">
            <a:avLst/>
          </a:prstGeom>
          <a:noFill/>
          <a:ln w="9525">
            <a:noFill/>
            <a:miter lim="800000"/>
            <a:headEnd/>
            <a:tailEnd/>
          </a:ln>
        </p:spPr>
      </p:pic>
      <p:sp>
        <p:nvSpPr>
          <p:cNvPr id="5" name="4 CuadroTexto"/>
          <p:cNvSpPr txBox="1"/>
          <p:nvPr/>
        </p:nvSpPr>
        <p:spPr>
          <a:xfrm>
            <a:off x="1785918" y="2143116"/>
            <a:ext cx="3786214" cy="3139321"/>
          </a:xfrm>
          <a:prstGeom prst="rect">
            <a:avLst/>
          </a:prstGeom>
          <a:noFill/>
        </p:spPr>
        <p:txBody>
          <a:bodyPr wrap="square" rtlCol="0">
            <a:spAutoFit/>
          </a:bodyPr>
          <a:lstStyle/>
          <a:p>
            <a:r>
              <a:rPr lang="es-EC" b="1" dirty="0" smtClean="0"/>
              <a:t>ORDENAMIENTO ADMINISTRATIVO POR FUNCIONES:</a:t>
            </a:r>
            <a:endParaRPr lang="es-ES" dirty="0" smtClean="0"/>
          </a:p>
          <a:p>
            <a:r>
              <a:rPr lang="es-EC" b="1" i="1" dirty="0" smtClean="0"/>
              <a:t>NIVEL DIRECTIVO</a:t>
            </a:r>
            <a:endParaRPr lang="es-ES" dirty="0" smtClean="0"/>
          </a:p>
          <a:p>
            <a:pPr lvl="0"/>
            <a:r>
              <a:rPr lang="es-EC" dirty="0" smtClean="0"/>
              <a:t>Mantiene la autoridad y unidad administrativa </a:t>
            </a:r>
            <a:endParaRPr lang="es-ES" dirty="0" smtClean="0"/>
          </a:p>
          <a:p>
            <a:pPr lvl="0"/>
            <a:r>
              <a:rPr lang="es-EC" dirty="0" smtClean="0"/>
              <a:t>Ejecuta resoluciones y compromisos </a:t>
            </a:r>
            <a:endParaRPr lang="es-ES" dirty="0" smtClean="0"/>
          </a:p>
          <a:p>
            <a:pPr lvl="0"/>
            <a:r>
              <a:rPr lang="es-EC" dirty="0" smtClean="0"/>
              <a:t>Se reserva las decisiones </a:t>
            </a:r>
            <a:endParaRPr lang="es-ES" dirty="0" smtClean="0"/>
          </a:p>
          <a:p>
            <a:pPr lvl="0"/>
            <a:r>
              <a:rPr lang="es-EC" dirty="0" smtClean="0"/>
              <a:t>Su estructura es jerárquica observando normas legales </a:t>
            </a:r>
            <a:endParaRPr lang="es-ES" dirty="0" smtClean="0"/>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785794"/>
            <a:ext cx="6858048" cy="5909310"/>
          </a:xfrm>
          <a:prstGeom prst="rect">
            <a:avLst/>
          </a:prstGeom>
          <a:noFill/>
        </p:spPr>
        <p:txBody>
          <a:bodyPr wrap="square" rtlCol="0">
            <a:spAutoFit/>
          </a:bodyPr>
          <a:lstStyle/>
          <a:p>
            <a:r>
              <a:rPr lang="es-EC" b="1" i="1" dirty="0" smtClean="0"/>
              <a:t>NIVEL ASESOR</a:t>
            </a:r>
            <a:endParaRPr lang="es-ES" dirty="0" smtClean="0"/>
          </a:p>
          <a:p>
            <a:pPr lvl="0"/>
            <a:r>
              <a:rPr lang="es-EC" b="1" dirty="0" smtClean="0"/>
              <a:t>Vicerrectorado:</a:t>
            </a:r>
            <a:r>
              <a:rPr lang="es-EC" dirty="0" smtClean="0"/>
              <a:t> Su misión es evaluar y controlar el desarrollo curricular y gestión educativa. </a:t>
            </a:r>
            <a:endParaRPr lang="es-ES" dirty="0" smtClean="0"/>
          </a:p>
          <a:p>
            <a:r>
              <a:rPr lang="es-EC" b="1" dirty="0" smtClean="0"/>
              <a:t>Comisiones de Investigación y Experimentación </a:t>
            </a:r>
            <a:r>
              <a:rPr lang="es-EC" b="1" dirty="0" smtClean="0"/>
              <a:t>Pedagógica</a:t>
            </a:r>
          </a:p>
          <a:p>
            <a:pPr lvl="0"/>
            <a:r>
              <a:rPr lang="es-EC" dirty="0" smtClean="0"/>
              <a:t>Investiga, proyecta, aplica, coordina y evalúa los resultados de los proyectos. </a:t>
            </a:r>
            <a:endParaRPr lang="es-ES" dirty="0" smtClean="0"/>
          </a:p>
          <a:p>
            <a:pPr lvl="0"/>
            <a:r>
              <a:rPr lang="es-EC" b="1" dirty="0" smtClean="0"/>
              <a:t>Comisión de Planificación Curricular:</a:t>
            </a:r>
            <a:r>
              <a:rPr lang="es-EC" dirty="0" smtClean="0"/>
              <a:t> Organiza, elabora y difunde los Sub-proyectos.</a:t>
            </a:r>
            <a:endParaRPr lang="es-ES" dirty="0" smtClean="0"/>
          </a:p>
          <a:p>
            <a:pPr lvl="0"/>
            <a:r>
              <a:rPr lang="es-EC" b="1" dirty="0" smtClean="0"/>
              <a:t>Consejo de Coordinación Académico Institucional CCAI:</a:t>
            </a:r>
            <a:r>
              <a:rPr lang="es-EC" dirty="0" smtClean="0"/>
              <a:t> Supervisa,  aconseja, informa y sugiere cambios.</a:t>
            </a:r>
            <a:endParaRPr lang="es-ES" dirty="0" smtClean="0"/>
          </a:p>
          <a:p>
            <a:r>
              <a:rPr lang="es-EC" b="1" dirty="0" smtClean="0"/>
              <a:t>SEAI Servicio de Evaluación y Acreditación Institucional:</a:t>
            </a:r>
            <a:r>
              <a:rPr lang="es-EC" dirty="0" smtClean="0"/>
              <a:t> Evalúa, informa, sugiere correctivos y acredita resultados</a:t>
            </a:r>
            <a:endParaRPr lang="es-EC" b="1" dirty="0" smtClean="0"/>
          </a:p>
          <a:p>
            <a:endParaRPr lang="es-EC" b="1" dirty="0" smtClean="0"/>
          </a:p>
          <a:p>
            <a:endParaRPr lang="es-EC" b="1" dirty="0" smtClean="0"/>
          </a:p>
          <a:p>
            <a:endParaRPr lang="es-EC" b="1" dirty="0" smtClean="0"/>
          </a:p>
          <a:p>
            <a:endParaRPr lang="es-EC" b="1" dirty="0" smtClean="0"/>
          </a:p>
          <a:p>
            <a:endParaRPr lang="es-EC" b="1" dirty="0" smtClean="0"/>
          </a:p>
          <a:p>
            <a:endParaRPr lang="es-EC" b="1" dirty="0" smtClean="0"/>
          </a:p>
          <a:p>
            <a:endParaRPr lang="es-EC" b="1" dirty="0" smtClean="0"/>
          </a:p>
          <a:p>
            <a:endParaRPr lang="es-EC" b="1" dirty="0" smtClean="0"/>
          </a:p>
          <a:p>
            <a:endParaRPr lang="es-EC" b="1" dirty="0" smtClean="0"/>
          </a:p>
          <a:p>
            <a:endParaRPr lang="es-ES" dirty="0"/>
          </a:p>
        </p:txBody>
      </p:sp>
      <p:pic>
        <p:nvPicPr>
          <p:cNvPr id="3" name="2 Imagen" descr="http://www.colegiomaldonado.edu.ec/imagen/escudo.jpg"/>
          <p:cNvPicPr/>
          <p:nvPr/>
        </p:nvPicPr>
        <p:blipFill>
          <a:blip r:embed="rId2"/>
          <a:srcRect/>
          <a:stretch>
            <a:fillRect/>
          </a:stretch>
        </p:blipFill>
        <p:spPr bwMode="auto">
          <a:xfrm>
            <a:off x="7429520" y="285728"/>
            <a:ext cx="1428750"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1285860"/>
            <a:ext cx="7572428" cy="5632311"/>
          </a:xfrm>
          <a:prstGeom prst="rect">
            <a:avLst/>
          </a:prstGeom>
          <a:noFill/>
        </p:spPr>
        <p:txBody>
          <a:bodyPr wrap="square" rtlCol="0">
            <a:spAutoFit/>
          </a:bodyPr>
          <a:lstStyle/>
          <a:p>
            <a:r>
              <a:rPr lang="es-EC" b="1" i="1" dirty="0" smtClean="0"/>
              <a:t>NIVEL DE APOYO Y AUXILIAR: </a:t>
            </a:r>
            <a:endParaRPr lang="es-ES" dirty="0" smtClean="0"/>
          </a:p>
          <a:p>
            <a:pPr lvl="0"/>
            <a:r>
              <a:rPr lang="es-EC" dirty="0" smtClean="0"/>
              <a:t>Aporta a la tecnificación y administración</a:t>
            </a:r>
            <a:endParaRPr lang="es-ES" dirty="0" smtClean="0"/>
          </a:p>
          <a:p>
            <a:pPr lvl="0"/>
            <a:r>
              <a:rPr lang="es-EC" dirty="0" smtClean="0"/>
              <a:t>Nivel Lineal y Operativo</a:t>
            </a:r>
            <a:endParaRPr lang="es-ES" dirty="0" smtClean="0"/>
          </a:p>
          <a:p>
            <a:pPr lvl="1"/>
            <a:r>
              <a:rPr lang="es-EC" dirty="0" smtClean="0"/>
              <a:t>Los tres niveles están coordinados por directores de área: Supervisión interna especializada. </a:t>
            </a:r>
            <a:endParaRPr lang="es-ES" dirty="0" smtClean="0"/>
          </a:p>
          <a:p>
            <a:pPr lvl="1"/>
            <a:r>
              <a:rPr lang="es-EC" dirty="0" smtClean="0"/>
              <a:t>Los grados jerárquicos son paralelos </a:t>
            </a:r>
            <a:endParaRPr lang="es-ES" dirty="0" smtClean="0"/>
          </a:p>
          <a:p>
            <a:pPr lvl="1"/>
            <a:r>
              <a:rPr lang="es-EC" dirty="0" smtClean="0"/>
              <a:t>Las ramificaciones son lineales </a:t>
            </a:r>
            <a:endParaRPr lang="es-EC" dirty="0" smtClean="0"/>
          </a:p>
          <a:p>
            <a:r>
              <a:rPr lang="es-EC" b="1" i="1" dirty="0" smtClean="0"/>
              <a:t>NIVEL OPERATIVO:</a:t>
            </a:r>
            <a:endParaRPr lang="es-ES" dirty="0" smtClean="0"/>
          </a:p>
          <a:p>
            <a:pPr lvl="0"/>
            <a:r>
              <a:rPr lang="es-EC" dirty="0" smtClean="0"/>
              <a:t>Profesores como agentes de cambio </a:t>
            </a:r>
            <a:endParaRPr lang="es-ES" dirty="0" smtClean="0"/>
          </a:p>
          <a:p>
            <a:pPr lvl="0"/>
            <a:r>
              <a:rPr lang="es-EC" dirty="0" smtClean="0"/>
              <a:t>Alumnos como beneficiarios directos </a:t>
            </a:r>
            <a:endParaRPr lang="es-ES" dirty="0" smtClean="0"/>
          </a:p>
          <a:p>
            <a:pPr lvl="0"/>
            <a:r>
              <a:rPr lang="es-EC" dirty="0" smtClean="0"/>
              <a:t>Padres de familia como clientes institucionales </a:t>
            </a:r>
            <a:endParaRPr lang="es-ES" dirty="0" smtClean="0"/>
          </a:p>
          <a:p>
            <a:r>
              <a:rPr lang="es-EC" dirty="0" smtClean="0"/>
              <a:t>Ejecución de la planificación y desarrollo curricular</a:t>
            </a:r>
            <a:endParaRPr lang="es-ES" dirty="0" smtClean="0"/>
          </a:p>
          <a:p>
            <a:pPr lvl="0"/>
            <a:r>
              <a:rPr lang="es-EC" dirty="0" smtClean="0"/>
              <a:t>Ejecución de la planificación </a:t>
            </a:r>
            <a:r>
              <a:rPr lang="es-EC" dirty="0" err="1" smtClean="0"/>
              <a:t>microcurricular</a:t>
            </a:r>
            <a:r>
              <a:rPr lang="es-EC" dirty="0" smtClean="0"/>
              <a:t> a través de unidades didácticas y módulos instructivos. </a:t>
            </a:r>
            <a:endParaRPr lang="es-ES" dirty="0" smtClean="0"/>
          </a:p>
          <a:p>
            <a:pPr lvl="0"/>
            <a:r>
              <a:rPr lang="es-EC" dirty="0" smtClean="0"/>
              <a:t>Evaluación de la práctica curricular relacionada con los pares didácticos método-contenido, aprendizaje conocimiento, docente-alumno, teoría-práctica y evaluación-acreditación (</a:t>
            </a:r>
            <a:r>
              <a:rPr lang="es-EC" dirty="0" err="1" smtClean="0"/>
              <a:t>docentes,alumnos</a:t>
            </a:r>
            <a:r>
              <a:rPr lang="es-EC" dirty="0" smtClean="0"/>
              <a:t> y padres de familia). </a:t>
            </a:r>
            <a:endParaRPr lang="es-ES" dirty="0" smtClean="0"/>
          </a:p>
          <a:p>
            <a:pPr lvl="0"/>
            <a:r>
              <a:rPr lang="es-EC" dirty="0" smtClean="0"/>
              <a:t>Evaluación Institucional (todos los actores educativos deben rendir cuentas de sus actos). </a:t>
            </a:r>
            <a:endParaRPr lang="es-ES" dirty="0" smtClean="0"/>
          </a:p>
          <a:p>
            <a:pPr lvl="1"/>
            <a:endParaRPr lang="es-ES" dirty="0" smtClean="0"/>
          </a:p>
          <a:p>
            <a:endParaRPr lang="es-ES" dirty="0"/>
          </a:p>
        </p:txBody>
      </p:sp>
      <p:pic>
        <p:nvPicPr>
          <p:cNvPr id="3" name="2 Imagen" descr="http://www.colegiomaldonado.edu.ec/imagen/escudo.jpg"/>
          <p:cNvPicPr/>
          <p:nvPr/>
        </p:nvPicPr>
        <p:blipFill>
          <a:blip r:embed="rId2"/>
          <a:srcRect/>
          <a:stretch>
            <a:fillRect/>
          </a:stretch>
        </p:blipFill>
        <p:spPr bwMode="auto">
          <a:xfrm>
            <a:off x="7429520" y="285728"/>
            <a:ext cx="1428750"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http://www.colegiomaldonado.edu.ec/gifs/historia.gif"/>
          <p:cNvPicPr/>
          <p:nvPr/>
        </p:nvPicPr>
        <p:blipFill>
          <a:blip r:embed="rId2"/>
          <a:srcRect/>
          <a:stretch>
            <a:fillRect/>
          </a:stretch>
        </p:blipFill>
        <p:spPr bwMode="auto">
          <a:xfrm>
            <a:off x="0" y="214290"/>
            <a:ext cx="3009900" cy="2333625"/>
          </a:xfrm>
          <a:prstGeom prst="rect">
            <a:avLst/>
          </a:prstGeom>
          <a:noFill/>
          <a:ln w="9525">
            <a:noFill/>
            <a:miter lim="800000"/>
            <a:headEnd/>
            <a:tailEnd/>
          </a:ln>
        </p:spPr>
      </p:pic>
      <p:sp>
        <p:nvSpPr>
          <p:cNvPr id="6" name="5 CuadroTexto"/>
          <p:cNvSpPr txBox="1"/>
          <p:nvPr/>
        </p:nvSpPr>
        <p:spPr>
          <a:xfrm>
            <a:off x="928662" y="3214686"/>
            <a:ext cx="7786742" cy="3416320"/>
          </a:xfrm>
          <a:prstGeom prst="rect">
            <a:avLst/>
          </a:prstGeom>
          <a:noFill/>
        </p:spPr>
        <p:txBody>
          <a:bodyPr wrap="square" rtlCol="0">
            <a:spAutoFit/>
          </a:bodyPr>
          <a:lstStyle/>
          <a:p>
            <a:r>
              <a:rPr lang="es-EC" b="1" dirty="0" smtClean="0"/>
              <a:t>MISIÓN</a:t>
            </a:r>
            <a:endParaRPr lang="es-ES" dirty="0" smtClean="0"/>
          </a:p>
          <a:p>
            <a:r>
              <a:rPr lang="es-EC" dirty="0" smtClean="0"/>
              <a:t>Formar bachilleres de calidad, que puedan desempeñarse en las instituciones de nivel superior y en la vida, mediante procesos de desarrollo integral y la práctica de valores, comprometidos con el bienestar y progreso de la sociedad. </a:t>
            </a:r>
            <a:endParaRPr lang="es-ES" dirty="0" smtClean="0"/>
          </a:p>
          <a:p>
            <a:r>
              <a:rPr lang="es-EC" dirty="0" smtClean="0"/>
              <a:t>A efectos de apoyar lo anterior, nos dedicaremos a: </a:t>
            </a:r>
            <a:endParaRPr lang="es-ES" dirty="0" smtClean="0"/>
          </a:p>
          <a:p>
            <a:pPr lvl="0"/>
            <a:r>
              <a:rPr lang="es-EC" dirty="0" smtClean="0"/>
              <a:t>Cubrir las expectativas de los clientes internos y externos, ya que responderemos a sus necesidades. </a:t>
            </a:r>
            <a:endParaRPr lang="es-ES" dirty="0" smtClean="0"/>
          </a:p>
          <a:p>
            <a:pPr lvl="0"/>
            <a:r>
              <a:rPr lang="es-EC" dirty="0" smtClean="0"/>
              <a:t>Que nos reconozcan como un colegio de élite proveedor, innovador y técnicamente superior, en la formación de bachilleres de calidad. </a:t>
            </a:r>
            <a:endParaRPr lang="es-ES" dirty="0" smtClean="0"/>
          </a:p>
          <a:p>
            <a:pPr lvl="0"/>
            <a:r>
              <a:rPr lang="es-EC" dirty="0" smtClean="0"/>
              <a:t>Lograr que el personal docente, administrativos, de servicio, alumnos y padres de familia nos reconozcan por nuestra excelencia e integridad en el manejo de nuestra institución.   </a:t>
            </a:r>
            <a:endParaRPr lang="es-ES" dirty="0" smtClean="0"/>
          </a:p>
          <a:p>
            <a:endParaRPr lang="es-ES" dirty="0"/>
          </a:p>
        </p:txBody>
      </p:sp>
      <p:pic>
        <p:nvPicPr>
          <p:cNvPr id="8" name="7 Imagen" descr="http://www.colegiomaldonado.edu.ec/imagen/escudo.jpg"/>
          <p:cNvPicPr/>
          <p:nvPr/>
        </p:nvPicPr>
        <p:blipFill>
          <a:blip r:embed="rId3"/>
          <a:srcRect/>
          <a:stretch>
            <a:fillRect/>
          </a:stretch>
        </p:blipFill>
        <p:spPr bwMode="auto">
          <a:xfrm>
            <a:off x="7429520" y="285728"/>
            <a:ext cx="1428750"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TotalTime>
  <Words>1028</Words>
  <Application>Microsoft Office PowerPoint</Application>
  <PresentationFormat>Presentación en pantalla (4:3)</PresentationFormat>
  <Paragraphs>138</Paragraphs>
  <Slides>23</Slides>
  <Notes>2</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Equidad</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JANETH</dc:creator>
  <cp:lastModifiedBy>JANETH</cp:lastModifiedBy>
  <cp:revision>38</cp:revision>
  <dcterms:created xsi:type="dcterms:W3CDTF">2010-04-23T13:21:55Z</dcterms:created>
  <dcterms:modified xsi:type="dcterms:W3CDTF">2010-04-24T00:21:38Z</dcterms:modified>
</cp:coreProperties>
</file>